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808" r:id="rId2"/>
    <p:sldMasterId id="2147483824" r:id="rId3"/>
    <p:sldMasterId id="2147483920" r:id="rId4"/>
    <p:sldMasterId id="2147484112" r:id="rId5"/>
  </p:sldMasterIdLst>
  <p:notesMasterIdLst>
    <p:notesMasterId r:id="rId39"/>
  </p:notesMasterIdLst>
  <p:handoutMasterIdLst>
    <p:handoutMasterId r:id="rId40"/>
  </p:handoutMasterIdLst>
  <p:sldIdLst>
    <p:sldId id="256" r:id="rId6"/>
    <p:sldId id="519" r:id="rId7"/>
    <p:sldId id="422" r:id="rId8"/>
    <p:sldId id="504" r:id="rId9"/>
    <p:sldId id="424" r:id="rId10"/>
    <p:sldId id="505" r:id="rId11"/>
    <p:sldId id="427" r:id="rId12"/>
    <p:sldId id="506" r:id="rId13"/>
    <p:sldId id="429" r:id="rId14"/>
    <p:sldId id="507" r:id="rId15"/>
    <p:sldId id="431" r:id="rId16"/>
    <p:sldId id="508" r:id="rId17"/>
    <p:sldId id="509" r:id="rId18"/>
    <p:sldId id="510" r:id="rId19"/>
    <p:sldId id="511" r:id="rId20"/>
    <p:sldId id="512" r:id="rId21"/>
    <p:sldId id="513" r:id="rId22"/>
    <p:sldId id="438" r:id="rId23"/>
    <p:sldId id="439" r:id="rId24"/>
    <p:sldId id="440" r:id="rId25"/>
    <p:sldId id="441" r:id="rId26"/>
    <p:sldId id="349" r:id="rId27"/>
    <p:sldId id="416" r:id="rId28"/>
    <p:sldId id="514" r:id="rId29"/>
    <p:sldId id="515" r:id="rId30"/>
    <p:sldId id="500" r:id="rId31"/>
    <p:sldId id="516" r:id="rId32"/>
    <p:sldId id="517" r:id="rId33"/>
    <p:sldId id="518" r:id="rId34"/>
    <p:sldId id="501" r:id="rId35"/>
    <p:sldId id="502" r:id="rId36"/>
    <p:sldId id="503" r:id="rId37"/>
    <p:sldId id="35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>
        <p:scale>
          <a:sx n="100" d="100"/>
          <a:sy n="100" d="100"/>
        </p:scale>
        <p:origin x="-516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3D140-EBC0-4274-8474-2551FB114723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DAD3-B264-4D1C-A97A-5769C0A3ECC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28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93C2-9481-41F4-A9C6-433A84CA6B6F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0A046-61DD-45D7-84FA-37C7D6CCDA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98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5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5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73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784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37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94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50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03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73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428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42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880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156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813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38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91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13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52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28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91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47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84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0A046-61DD-45D7-84FA-37C7D6CCDA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40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7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3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77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8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45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5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4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4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92689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4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75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56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7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78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39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87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4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5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4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665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4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1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4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758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93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00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5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74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83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55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56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22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5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78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70134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4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4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752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12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80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5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12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43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8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57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5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88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0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0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73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71916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7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28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2015.09.23.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6" r:id="rId13"/>
    <p:sldLayoutId id="21474836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7" r:id="rId12"/>
    <p:sldLayoutId id="2147483838" r:id="rId13"/>
    <p:sldLayoutId id="214748383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6" r:id="rId13"/>
    <p:sldLayoutId id="21474841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jpeg"/><Relationship Id="rId4" Type="http://schemas.openxmlformats.org/officeDocument/2006/relationships/hyperlink" Target="http://www.google.hu/url?sa=i&amp;rct=j&amp;q=&amp;esrc=s&amp;frm=1&amp;source=images&amp;cd=&amp;cad=rja&amp;uact=8&amp;ved=0CAcQjRw&amp;url=http://okopack.hu/hu/cikkek/2014/05/12/kozos-europai-szemetszedes-elen-az-iskolasok&amp;ei=coD1VMTkB4uvPK3AgIAC&amp;bvm=bv.87269000,d.bGQ&amp;psig=AFQjCNHZ3GPWY24duZqzHnKudKv5ADUv2Q&amp;ust=142546168718008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uact=8&amp;ved=0CAcQjRw&amp;url=http://metamatik.hu/hu/energetika&amp;ei=H3b1VJTVM4GsPcnXgLgN&amp;bvm=bv.87269000,d.bGQ&amp;psig=AFQjCNHsaRVpV1TGeH8lFDU6_7l6288bhg&amp;ust=142545908677255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m5K3iuh-fHG5FM&amp;tbnid=BBa-zNVr0dq_aM:&amp;ved=0CAUQjRw&amp;url=http://www.enviroduna.hu/%C3%A1ltal%C3%A1nos-m%C5%B1szaki-ismertet%C3%A9s&amp;ei=V3mgUov4M8THsgauoIHwCA&amp;bvm=bv.57155469,d.bGQ&amp;psig=AFQjCNGu1M9JOLWoRbyXjORmNr7Rc50WRA&amp;ust=138633480485293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hu/url?sa=i&amp;rct=j&amp;q=&amp;esrc=s&amp;frm=1&amp;source=images&amp;cd=&amp;cad=rja&amp;docid=6aRFu1MQK0nVRM&amp;tbnid=O0lBa7OrcTS5vM:&amp;ved=0CAUQjRw&amp;url=http://www.alternativenergia.hu/szennyviziszapbol-nyernenek-energiat-pecsen/59759&amp;ei=1nmgUsq7FoPHtQb9moCwCg&amp;bvm=bv.57155469,d.bGQ&amp;psig=AFQjCNGqBJDH7HvxS5tVHL2dc2KsfaUxHw&amp;ust=1386334992176775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hu/url?sa=i&amp;rct=j&amp;q=&amp;esrc=s&amp;frm=1&amp;source=images&amp;cd=&amp;cad=rja&amp;docid=tJpNDFx4wDZk2M&amp;tbnid=u-gW7qm_w9_GZM:&amp;ved=0CAUQjRw&amp;url=http://www.dareh.hu/2012/07/06/hulladekhasznositas-cel-vagy-eszkoz/&amp;ei=506fUs_lBcLCtQbTwoDoCA&amp;psig=AFQjCNEgATNqlY3lhVS7r7J5oCDbzLzyLA&amp;ust=13862581271353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052736"/>
            <a:ext cx="4419600" cy="2160240"/>
          </a:xfrm>
        </p:spPr>
        <p:txBody>
          <a:bodyPr/>
          <a:lstStyle/>
          <a:p>
            <a:pPr algn="ctr"/>
            <a:r>
              <a:rPr lang="hu-HU" sz="2400" dirty="0"/>
              <a:t>A felzárkóztatás,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</a:t>
            </a:r>
            <a:r>
              <a:rPr lang="hu-HU" sz="2400" dirty="0"/>
              <a:t>versenyképesség növelése környezeti és energetikai célú támogatások igénybevételével.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</a:t>
            </a:r>
            <a:r>
              <a:rPr lang="hu-HU" sz="2400" dirty="0"/>
              <a:t>Környezeti és Energiahatékonysági Operatív Program (KEHOP) bemutatása</a:t>
            </a:r>
            <a:endParaRPr lang="en-US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495800" y="4221088"/>
            <a:ext cx="4631432" cy="864096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</p:txBody>
      </p:sp>
      <p:sp>
        <p:nvSpPr>
          <p:cNvPr id="4" name="Téglalap 3"/>
          <p:cNvSpPr/>
          <p:nvPr/>
        </p:nvSpPr>
        <p:spPr>
          <a:xfrm>
            <a:off x="4495800" y="486916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Mizák József</a:t>
            </a:r>
          </a:p>
          <a:p>
            <a:pPr algn="ctr">
              <a:spcBef>
                <a:spcPts val="0"/>
              </a:spcBef>
              <a:defRPr/>
            </a:pPr>
            <a:r>
              <a:rPr lang="hu-H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Főosztályvezető-helyettes</a:t>
            </a:r>
          </a:p>
          <a:p>
            <a:pPr algn="ctr">
              <a:defRPr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Nemzeti Fejlesztési Minisztérium, </a:t>
            </a:r>
            <a:b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Környezeti és Energiahatékonysági Operatív Programokért Felelős Helyettes Államtitkárság</a:t>
            </a:r>
            <a:endParaRPr lang="hu-H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4020" y="1484784"/>
            <a:ext cx="8229600" cy="1584176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30000"/>
              </a:lnSpc>
              <a:buNone/>
            </a:pPr>
            <a:r>
              <a:rPr lang="hu-HU" sz="18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A prioritástengely kialakításának </a:t>
            </a:r>
            <a:r>
              <a:rPr lang="hu-HU" sz="1800" b="1" i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indoklása:</a:t>
            </a:r>
            <a:endParaRPr lang="hu-HU" sz="1400" b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Uniós elvárások: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EU2020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Erőforrás-hatékony Európa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EU Bio</a:t>
            </a:r>
            <a:r>
              <a:rPr lang="hu-H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lógiai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Sokféleség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Strat</a:t>
            </a:r>
            <a:r>
              <a:rPr lang="hu-H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égia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ökoszisztémák, élőhelyek és fajok eredeti állapotának </a:t>
            </a:r>
            <a:r>
              <a:rPr lang="hu-H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helyreállítása</a:t>
            </a:r>
            <a:endParaRPr lang="hu-H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4020" y="3167174"/>
            <a:ext cx="443601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</a:pPr>
            <a:r>
              <a:rPr lang="hu-H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Hazai adottságok: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Magyarország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az EU terület 3%-a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↔ 36%</a:t>
            </a:r>
            <a:r>
              <a:rPr lang="hu-H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védett madár- és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17 %</a:t>
            </a:r>
            <a:r>
              <a:rPr lang="hu-H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az egyéb közösségi szempontból kiemelkedő fontosságú fajoknak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87 %</a:t>
            </a:r>
            <a:r>
              <a:rPr lang="hu-HU" sz="1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közösségi szempontból kiemelkedő magyarországi élőhelyeknek kedvezőtlen védelmi helyzetben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erőteljes beavatkozásra van szükség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Diagram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214" y="3479516"/>
            <a:ext cx="3829258" cy="202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41826" y="260648"/>
            <a:ext cx="774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4"/>
            </a:pP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Természetvédelmi és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élővilág-védelmi 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fejlesztések</a:t>
            </a:r>
            <a:endParaRPr lang="hu-H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60606" y="1636790"/>
            <a:ext cx="8315850" cy="368617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védett illetve közösségi jelentőségű természeti értékek és területek természetvédelmi helyzetének és állapotának javítása</a:t>
            </a:r>
          </a:p>
          <a:p>
            <a:pPr marL="285750" indent="-285750">
              <a:lnSpc>
                <a:spcPct val="130000"/>
              </a:lnSpc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fajok és élőhelyek természetvédelmi helyzetének javítását célzó közvetlen élőhely-fejlesztési és fajmegőrzési beavatkozások</a:t>
            </a:r>
          </a:p>
          <a:p>
            <a:pPr marL="285750" indent="-285750">
              <a:lnSpc>
                <a:spcPct val="130000"/>
              </a:lnSpc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természetvédelmi kezelés infrastrukturális feltételeinek javítása</a:t>
            </a:r>
          </a:p>
          <a:p>
            <a:pPr marL="285750" indent="-285750">
              <a:lnSpc>
                <a:spcPct val="130000"/>
              </a:lnSpc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közösségi jelentőségű természeti értékek megőrzését és fejlesztést, és az EU Biológiai Sokféleség Stratégia hazai megvalósítását megalapozó stratégiai </a:t>
            </a:r>
            <a:r>
              <a:rPr lang="hu-HU" sz="16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vizsgálatok</a:t>
            </a:r>
            <a:endParaRPr lang="hu-HU"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b="1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2000 hálózat és a közösségi jelentőségű fajok és élőhely-típusok ismertségének és társadalmi elfogadottságának javítása</a:t>
            </a:r>
          </a:p>
          <a:p>
            <a:pPr marL="285750" indent="-285750">
              <a:lnSpc>
                <a:spcPct val="130000"/>
              </a:lnSpc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hazai </a:t>
            </a:r>
            <a:r>
              <a:rPr lang="hu-HU" sz="1600" i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2000 hálózat egységes szemléletben történő bemutatásához szükséges infrastrukturális háttér kialakítása</a:t>
            </a:r>
          </a:p>
          <a:p>
            <a:endParaRPr lang="hu-HU" sz="1400" dirty="0"/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409445" y="1229056"/>
            <a:ext cx="36705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Intézkedésstruktúra: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41826" y="260648"/>
            <a:ext cx="774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4"/>
            </a:pP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Természetvédelmi 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élővilág-védelmi fejlesztések (31 milliárd Ft)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8" name="Szövegdoboz 4"/>
          <p:cNvSpPr txBox="1">
            <a:spLocks noChangeArrowheads="1"/>
          </p:cNvSpPr>
          <p:nvPr/>
        </p:nvSpPr>
        <p:spPr bwMode="auto">
          <a:xfrm>
            <a:off x="320675" y="5589240"/>
            <a:ext cx="7375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nemzeti </a:t>
            </a: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park igazgatóságok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civil szervezetek, önkormányzatok</a:t>
            </a:r>
          </a:p>
        </p:txBody>
      </p:sp>
    </p:spTree>
    <p:extLst>
      <p:ext uri="{BB962C8B-B14F-4D97-AF65-F5344CB8AC3E}">
        <p14:creationId xmlns:p14="http://schemas.microsoft.com/office/powerpoint/2010/main" val="1644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296144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Energetikai fejlesztések a Környezeti és Energiahatékonysági Operatív </a:t>
            </a:r>
            <a:r>
              <a:rPr lang="hu-H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Programban</a:t>
            </a:r>
            <a:endParaRPr lang="hu-HU" sz="24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83" y="3621936"/>
            <a:ext cx="2916237" cy="2166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" y="3621936"/>
            <a:ext cx="2916238" cy="2166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20430_van-masik-iskol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58" y="3621936"/>
            <a:ext cx="3311525" cy="2159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-1" y="6562470"/>
            <a:ext cx="3888432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Kép forrása: </a:t>
            </a:r>
            <a:r>
              <a:rPr lang="hu-H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ujnemzedek.hu</a:t>
            </a:r>
            <a:r>
              <a:rPr lang="hu-H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megujulok-maskent.blog.hu</a:t>
            </a:r>
            <a:endParaRPr lang="hu-H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5" y="266719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prioritás: Energiahatékonyság növelése, megújuló energiaforrások </a:t>
            </a:r>
            <a:r>
              <a:rPr lang="hu-H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alkalmazása </a:t>
            </a:r>
            <a:r>
              <a:rPr lang="hu-H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(242 milliárd Ft)</a:t>
            </a:r>
          </a:p>
        </p:txBody>
      </p:sp>
    </p:spTree>
    <p:extLst>
      <p:ext uri="{BB962C8B-B14F-4D97-AF65-F5344CB8AC3E}">
        <p14:creationId xmlns:p14="http://schemas.microsoft.com/office/powerpoint/2010/main" val="23788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9281"/>
            <a:ext cx="8568952" cy="1143000"/>
          </a:xfrm>
        </p:spPr>
        <p:txBody>
          <a:bodyPr>
            <a:noAutofit/>
          </a:bodyPr>
          <a:lstStyle/>
          <a:p>
            <a:pPr marL="342900" lvl="1" indent="-342900" algn="ctr" rtl="0">
              <a:spcBef>
                <a:spcPct val="0"/>
              </a:spcBef>
              <a:buFont typeface="+mj-lt"/>
              <a:buAutoNum type="arabicPeriod"/>
            </a:pPr>
            <a:r>
              <a:rPr lang="hu-H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Intézkedés: Hálózatra termelő, nem épülethez kötött megújuló energiaforrás alapú zöldáram-termelés elősegítése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7174" y="1556792"/>
            <a:ext cx="7937312" cy="4114800"/>
          </a:xfrm>
        </p:spPr>
        <p:txBody>
          <a:bodyPr>
            <a:normAutofit lnSpcReduction="10000"/>
          </a:bodyPr>
          <a:lstStyle/>
          <a:p>
            <a:pPr marL="0" lvl="1" indent="0" algn="just">
              <a:lnSpc>
                <a:spcPct val="150000"/>
              </a:lnSpc>
              <a:buNone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intézkedés keretében elsődlegesen olyan erőművek létesítésének ösztönzése a cél, amelyek a megújuló energiaforrás felhasználásával megtermelt villamos energiát közvetlenül a hálózatba táplálják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Támogatott </a:t>
            </a:r>
            <a:r>
              <a:rPr lang="hu-HU" sz="1600" b="1" i="1" dirty="0" smtClean="0">
                <a:latin typeface="Times New Roman" pitchFamily="18" charset="0"/>
                <a:cs typeface="Times New Roman" pitchFamily="18" charset="0"/>
              </a:rPr>
              <a:t>technológiák:</a:t>
            </a:r>
          </a:p>
          <a:p>
            <a:pPr marL="285750"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Biomassza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hasznosítása (ide értve minden, biológiailag lebomló szerves </a:t>
            </a: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anyagot)</a:t>
            </a:r>
          </a:p>
          <a:p>
            <a:pPr marL="285750"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Biogáz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termelés és felhasználás </a:t>
            </a: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Geotermikus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energia alkalmazása </a:t>
            </a: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Napenergia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hasznosítása </a:t>
            </a:r>
            <a:endParaRPr lang="hu-H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Vízenergia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hasznosítása </a:t>
            </a:r>
          </a:p>
          <a:p>
            <a:pPr marL="0" lvl="1" indent="0">
              <a:buNone/>
            </a:pPr>
            <a:endParaRPr lang="hu-H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hu-HU" sz="1600" b="1" i="1" dirty="0" smtClean="0">
                <a:latin typeface="Times New Roman" pitchFamily="18" charset="0"/>
                <a:cs typeface="Times New Roman" pitchFamily="18" charset="0"/>
              </a:rPr>
              <a:t>Fő 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kedvezményezettek: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gazdasági társaságok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64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311" y="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Intézkedés: Épületek energiahatékonysági korszerűsítése megújuló energiaforrások alkalmazásának kombinálásával  1.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9311" y="2104024"/>
            <a:ext cx="4572000" cy="309634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600" i="1" dirty="0">
                <a:latin typeface="Times New Roman" pitchFamily="18" charset="0"/>
                <a:cs typeface="Times New Roman" pitchFamily="18" charset="0"/>
              </a:rPr>
              <a:t>Épületek </a:t>
            </a:r>
            <a:r>
              <a:rPr lang="hu-HU" sz="2600" b="1" i="1" dirty="0" err="1">
                <a:latin typeface="Times New Roman" pitchFamily="18" charset="0"/>
                <a:cs typeface="Times New Roman" pitchFamily="18" charset="0"/>
              </a:rPr>
              <a:t>hőtechnikai</a:t>
            </a:r>
            <a:r>
              <a:rPr lang="hu-HU" sz="2600" b="1" i="1" dirty="0">
                <a:latin typeface="Times New Roman" pitchFamily="18" charset="0"/>
                <a:cs typeface="Times New Roman" pitchFamily="18" charset="0"/>
              </a:rPr>
              <a:t> adottságainak javítása, </a:t>
            </a:r>
            <a:r>
              <a:rPr lang="hu-HU" sz="2600" b="1" i="1" dirty="0" err="1">
                <a:latin typeface="Times New Roman" pitchFamily="18" charset="0"/>
                <a:cs typeface="Times New Roman" pitchFamily="18" charset="0"/>
              </a:rPr>
              <a:t>hőveszteségeinek</a:t>
            </a:r>
            <a:r>
              <a:rPr lang="hu-HU" sz="2600" b="1" i="1" dirty="0">
                <a:latin typeface="Times New Roman" pitchFamily="18" charset="0"/>
                <a:cs typeface="Times New Roman" pitchFamily="18" charset="0"/>
              </a:rPr>
              <a:t> csökkentése,  megújuló energiaforrások alkalmazása</a:t>
            </a:r>
            <a:r>
              <a:rPr lang="hu-HU" sz="2600" i="1" dirty="0">
                <a:latin typeface="Times New Roman" pitchFamily="18" charset="0"/>
                <a:cs typeface="Times New Roman" pitchFamily="18" charset="0"/>
              </a:rPr>
              <a:t> (napelemek, napkollektorok telepítése, biomassza, geotermikus energia hasznosítása, hőszivattyú alkalmazása)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endParaRPr lang="hu-HU" sz="26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2600" i="1" dirty="0">
                <a:latin typeface="Times New Roman" pitchFamily="18" charset="0"/>
                <a:cs typeface="Times New Roman" pitchFamily="18" charset="0"/>
              </a:rPr>
              <a:t>Intézmények </a:t>
            </a:r>
            <a:r>
              <a:rPr lang="hu-HU" sz="2600" b="1" i="1" dirty="0">
                <a:latin typeface="Times New Roman" pitchFamily="18" charset="0"/>
                <a:cs typeface="Times New Roman" pitchFamily="18" charset="0"/>
              </a:rPr>
              <a:t>fűtési, hűtési és használati melegvíz-rendszereinek korszerűsítése</a:t>
            </a:r>
          </a:p>
          <a:p>
            <a:endParaRPr lang="hu-H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13" y="1988840"/>
            <a:ext cx="3530847" cy="33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9311" y="1789723"/>
            <a:ext cx="5330998" cy="314546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épületeken belül az épületek energiafelhasználásának csökkentését szolgáló  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világítási rendszerek </a:t>
            </a:r>
            <a:r>
              <a:rPr lang="hu-HU" sz="1600" b="1" i="1" dirty="0" smtClean="0">
                <a:latin typeface="Times New Roman" pitchFamily="18" charset="0"/>
                <a:cs typeface="Times New Roman" pitchFamily="18" charset="0"/>
              </a:rPr>
              <a:t>korszerűsítése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1600" b="1" i="1" dirty="0" err="1"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” típusú energiagazdálkodási eszközök elterjesztése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, amelyek az energiafelhasználás nyomon követésével, folyamatos szabályozásával csökkentik az energiafogyasztást (mérő- és szabályozó berendezések beszerzése, valamint az ezek alkalmazásához szükséges oktatás, képzés, betanítás és a környezeti minőségbiztosítás</a:t>
            </a:r>
          </a:p>
          <a:p>
            <a:endParaRPr lang="hu-HU" sz="1600" dirty="0"/>
          </a:p>
        </p:txBody>
      </p:sp>
      <p:pic>
        <p:nvPicPr>
          <p:cNvPr id="5" name="Picture 7" descr="okos-villanyo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8" y="3396369"/>
            <a:ext cx="2194591" cy="1423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zzo_c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8" y="1738716"/>
            <a:ext cx="2194591" cy="14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49311" y="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Intézkedés: Épületek energiahatékonysági korszerűsítése megújuló energiaforrások alkalmazásának kombinálásával  2.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Téglalap 2"/>
          <p:cNvSpPr>
            <a:spLocks noChangeArrowheads="1"/>
          </p:cNvSpPr>
          <p:nvPr/>
        </p:nvSpPr>
        <p:spPr bwMode="auto">
          <a:xfrm>
            <a:off x="18849" y="6521123"/>
            <a:ext cx="2625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Kép forrása: 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intellimeter.hu</a:t>
            </a: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Szövegdoboz 4"/>
          <p:cNvSpPr txBox="1">
            <a:spLocks noChangeArrowheads="1"/>
          </p:cNvSpPr>
          <p:nvPr/>
        </p:nvSpPr>
        <p:spPr bwMode="auto">
          <a:xfrm>
            <a:off x="433587" y="4962210"/>
            <a:ext cx="84588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hu-HU" sz="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energiahatékonysági fejlesztéseket tervező lakosság, központi költségvetési szervek, közfeladatot ellátó nonprofit szektor, egyházak, KMR önkormányzatok</a:t>
            </a:r>
          </a:p>
        </p:txBody>
      </p:sp>
    </p:spTree>
    <p:extLst>
      <p:ext uri="{BB962C8B-B14F-4D97-AF65-F5344CB8AC3E}">
        <p14:creationId xmlns:p14="http://schemas.microsoft.com/office/powerpoint/2010/main" val="35937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17356" y="177281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új megújuló energiaforrás alapú 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távhőtermelő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létesítmények kialakítása, a régi elavult, rossz hatásfokú termelő egységek korszerűsítése, energiahatékonyság növelése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elosztórendszerek, primer vezetékhálózatok cseréje, magas vezetésű vezetékek hőszigetelése és föld alá helyezése, 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hőközpontok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felújítása, szétválasztása, szabályozó- és telemechanikai rendszerek beépítése, új fogyasztók bekapcsolása, távhűtés (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hőhajtású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fűtés) fejlesztése, valamint új kooperációs és piacbővítő gerincvezetékek kiépítése</a:t>
            </a:r>
          </a:p>
        </p:txBody>
      </p:sp>
      <p:sp>
        <p:nvSpPr>
          <p:cNvPr id="9" name="Téglalap 8"/>
          <p:cNvSpPr/>
          <p:nvPr/>
        </p:nvSpPr>
        <p:spPr>
          <a:xfrm>
            <a:off x="431359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Intézkedés: </a:t>
            </a:r>
            <a:r>
              <a:rPr lang="hu-HU" sz="24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Távhő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4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hőellátó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rendszerek energetikai fejlesztése, illetve megújuló alapra helyezése 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484352" y="4869160"/>
            <a:ext cx="825271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sz="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hu-H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távhőszolgáltatók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távhőtermelő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gazdasági társaságok, gazdasági társaságok</a:t>
            </a:r>
          </a:p>
        </p:txBody>
      </p:sp>
    </p:spTree>
    <p:extLst>
      <p:ext uri="{BB962C8B-B14F-4D97-AF65-F5344CB8AC3E}">
        <p14:creationId xmlns:p14="http://schemas.microsoft.com/office/powerpoint/2010/main" val="15738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111"/>
            <a:ext cx="8229600" cy="1143000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4000" dirty="0">
              <a:solidFill>
                <a:srgbClr val="3366C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87140" y="1519140"/>
            <a:ext cx="7919090" cy="792088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hu-HU" sz="1900" i="1" dirty="0">
                <a:latin typeface="Times New Roman" pitchFamily="18" charset="0"/>
                <a:cs typeface="Times New Roman" pitchFamily="18" charset="0"/>
              </a:rPr>
              <a:t>elsősorban </a:t>
            </a:r>
            <a:r>
              <a:rPr lang="hu-HU" sz="1900" b="1" i="1" dirty="0">
                <a:latin typeface="Times New Roman" pitchFamily="18" charset="0"/>
                <a:cs typeface="Times New Roman" pitchFamily="18" charset="0"/>
              </a:rPr>
              <a:t>a tanulókat és gyermekes családokat megmozdító programok támogatása</a:t>
            </a:r>
            <a:r>
              <a:rPr lang="hu-HU" sz="1900" i="1" dirty="0">
                <a:latin typeface="Times New Roman" pitchFamily="18" charset="0"/>
                <a:cs typeface="Times New Roman" pitchFamily="18" charset="0"/>
              </a:rPr>
              <a:t>, amelyek felhívják a figyelmet az energia- és klímatudatos viselkedések </a:t>
            </a:r>
            <a:r>
              <a:rPr lang="hu-HU" sz="1900" i="1" dirty="0" smtClean="0">
                <a:latin typeface="Times New Roman" pitchFamily="18" charset="0"/>
                <a:cs typeface="Times New Roman" pitchFamily="18" charset="0"/>
              </a:rPr>
              <a:t>előnyeire</a:t>
            </a:r>
            <a:endParaRPr lang="hu-HU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%C3%A9tvez%C3%A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4" y="3068961"/>
            <a:ext cx="3887788" cy="24280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2"/>
          <p:cNvSpPr>
            <a:spLocks noChangeArrowheads="1"/>
          </p:cNvSpPr>
          <p:nvPr/>
        </p:nvSpPr>
        <p:spPr bwMode="auto">
          <a:xfrm>
            <a:off x="211235" y="5521786"/>
            <a:ext cx="30845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Kép forrása: gajaegyesulet.hu., okopack.hu</a:t>
            </a:r>
          </a:p>
        </p:txBody>
      </p:sp>
      <p:pic>
        <p:nvPicPr>
          <p:cNvPr id="7" name="Picture 10" descr="http://okopack.hu/media/r/l/000/920/Ksenija_Skrilec_szloven_nk-3-vs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2" y="3068962"/>
            <a:ext cx="3962400" cy="24200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22349" y="334236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Intézkedés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Szemléletformálási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programok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9" name="Szövegdoboz 6"/>
          <p:cNvSpPr txBox="1">
            <a:spLocks noChangeArrowheads="1"/>
          </p:cNvSpPr>
          <p:nvPr/>
        </p:nvSpPr>
        <p:spPr bwMode="auto">
          <a:xfrm>
            <a:off x="538639" y="2518789"/>
            <a:ext cx="5320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önkormányzatok, civil szervezetek stb.</a:t>
            </a: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7045" y="198884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Energetikai fejlesztések más operatív programokban</a:t>
            </a:r>
            <a:endParaRPr lang="hu-HU" sz="36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484563"/>
            <a:ext cx="31353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484563"/>
            <a:ext cx="35639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476625"/>
            <a:ext cx="28797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2"/>
          <p:cNvSpPr>
            <a:spLocks noChangeArrowheads="1"/>
          </p:cNvSpPr>
          <p:nvPr/>
        </p:nvSpPr>
        <p:spPr bwMode="auto">
          <a:xfrm>
            <a:off x="6350" y="5566433"/>
            <a:ext cx="3443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Fotók: 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keszenlet</a:t>
            </a: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hu, 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static.koos.hu</a:t>
            </a: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helioactive.hu</a:t>
            </a:r>
            <a:endParaRPr lang="hu-HU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03" y="94046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Terület- és Településfejlesztési Operatív Program </a:t>
            </a: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és 6. </a:t>
            </a: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prioritás</a:t>
            </a:r>
            <a:endParaRPr lang="hu-HU" sz="3600" dirty="0"/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09587" y="1935163"/>
            <a:ext cx="5233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defRPr/>
            </a:pPr>
            <a:r>
              <a:rPr lang="hu-H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Cél: Energetikai célú beavatkozások ösztönzése önkormányzatok körében vissza nem térítendő támogatásokkal</a:t>
            </a:r>
            <a:endParaRPr lang="hu-HU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defRPr/>
            </a:pPr>
            <a:endParaRPr lang="hu-HU" sz="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Épülethez kötődő energiahatékonyság és megújuló energia felhasználás növelését célzó fejlesztések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Megújuló energia felhasználásra alapozott autonóm energiaellátás megvalósítása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önkormányzatok Fenntartható Energia Akcióprogramjai (SEAP) elkészítésének támogatása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2492896"/>
            <a:ext cx="2197100" cy="21971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4918" y="26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Felzárkóztatás, versenyképesség -- KEHOP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114800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KEHOP átfogó célja, hogy a </a:t>
            </a:r>
            <a:r>
              <a:rPr lang="hu-HU" b="1" u="sng" dirty="0"/>
              <a:t>magas hozzáadott értékű termelés</a:t>
            </a:r>
            <a:r>
              <a:rPr lang="hu-HU" dirty="0"/>
              <a:t>re és a </a:t>
            </a:r>
            <a:r>
              <a:rPr lang="hu-HU" b="1" u="sng" dirty="0"/>
              <a:t>foglalkoztatás bővülésé</a:t>
            </a:r>
            <a:r>
              <a:rPr lang="hu-HU" dirty="0"/>
              <a:t>re épülő </a:t>
            </a:r>
            <a:r>
              <a:rPr lang="hu-HU" b="1" u="sng" dirty="0"/>
              <a:t>gazdasági növekedés </a:t>
            </a:r>
            <a:r>
              <a:rPr lang="hu-HU" dirty="0"/>
              <a:t>az emberi élet és a környezeti elemek – hosszú távú változásokat is figyelembe vevő – védelmével összhangban valósuljon meg. </a:t>
            </a:r>
            <a:endParaRPr lang="hu-HU" dirty="0" smtClean="0"/>
          </a:p>
          <a:p>
            <a:pPr algn="just"/>
            <a:r>
              <a:rPr lang="hu-HU" b="1" dirty="0" smtClean="0"/>
              <a:t>Közvetett hozzájárulás </a:t>
            </a:r>
            <a:r>
              <a:rPr lang="hu-HU" dirty="0" smtClean="0"/>
              <a:t>a felzárkóztatáshoz és versenyképességhez jellemzően infrastrukturális beruházásokon keresztül.</a:t>
            </a:r>
          </a:p>
        </p:txBody>
      </p:sp>
    </p:spTree>
    <p:extLst>
      <p:ext uri="{BB962C8B-B14F-4D97-AF65-F5344CB8AC3E}">
        <p14:creationId xmlns:p14="http://schemas.microsoft.com/office/powerpoint/2010/main" val="275927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686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Gazdaságfejlesztési és Innovációs Operatív </a:t>
            </a: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b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prioritás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56396" y="1786234"/>
            <a:ext cx="4876043" cy="372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Cél: Gazdaságfejlesztést élénkítő energetikai célú beavatkozások támogatása vissza nem térítendő </a:t>
            </a:r>
            <a:r>
              <a:rPr lang="hu-H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támogatásokkal</a:t>
            </a:r>
            <a:endParaRPr lang="hu-H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Energiahatékonyság és megújuló energia felhasználás növelését célzó fejlesztések, jellemzően épülethez kötődően, </a:t>
            </a:r>
          </a:p>
          <a:p>
            <a:pPr marL="171450" indent="-1714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gazdasági-termelési folyamathoz kapcsolódó energiahatékonyságot, valamint megújuló energiafelhasználás növekedését célzó fejlesztések </a:t>
            </a:r>
          </a:p>
          <a:p>
            <a:pPr marL="171450" indent="-17145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Energetikai  célokra igénybe-vehető visszatérítendő források (pénzügyi eszközök) a 8. prioritásban állnak rendelkezésre mintegy 176 </a:t>
            </a:r>
            <a:r>
              <a:rPr lang="hu-HU" sz="1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mrd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Ft </a:t>
            </a: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összegben</a:t>
            </a: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metamatik.hu/img/featured/energetika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6234"/>
            <a:ext cx="26384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Versenyképes Közép- Magyarország Operatív </a:t>
            </a: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b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prioritás</a:t>
            </a:r>
            <a:r>
              <a:rPr lang="hu-H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i="1" dirty="0">
                <a:latin typeface="Times New Roman" pitchFamily="18" charset="0"/>
                <a:cs typeface="Times New Roman" pitchFamily="18" charset="0"/>
              </a:rPr>
            </a:br>
            <a:endParaRPr lang="hu-HU" sz="2400" dirty="0"/>
          </a:p>
        </p:txBody>
      </p:sp>
      <p:sp>
        <p:nvSpPr>
          <p:cNvPr id="5" name="Szövegdoboz 6"/>
          <p:cNvSpPr txBox="1">
            <a:spLocks noChangeArrowheads="1"/>
          </p:cNvSpPr>
          <p:nvPr/>
        </p:nvSpPr>
        <p:spPr bwMode="auto">
          <a:xfrm>
            <a:off x="4790955" y="2618321"/>
            <a:ext cx="37432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Épületenergetikai célú beavatkozások ösztönzése vállalkozások számára a Közép-Magyarországi </a:t>
            </a: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Régióban</a:t>
            </a:r>
          </a:p>
          <a:p>
            <a:pPr algn="just" eaLnBrk="1" hangingPunct="1">
              <a:buFont typeface="Arial" charset="0"/>
              <a:buChar char="•"/>
            </a:pP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KEHOP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energetikai fejlesztésekhez kapcsolódó visszatérítendő pénzügyi eszközök a KMR régióban</a:t>
            </a:r>
            <a:endParaRPr lang="hu-H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4" descr="20120110PHT35052_orig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547636"/>
            <a:ext cx="3788203" cy="220347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1006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Éves fejlesztési keret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u="sng" dirty="0" smtClean="0"/>
              <a:t>1318/2015. (V. 21.) Korm. Határozat </a:t>
            </a:r>
            <a:r>
              <a:rPr lang="hu-HU" dirty="0" smtClean="0"/>
              <a:t>a Környezeti és Energiahatékonysági Operatív Program 2015. évre szóló éves fejlesztési keretének megállapításáról</a:t>
            </a:r>
          </a:p>
          <a:p>
            <a:r>
              <a:rPr lang="hu-HU" dirty="0" smtClean="0"/>
              <a:t>5 prioritási tengely, 44 db felhívás, 749 Mrd Ft keretösszeg</a:t>
            </a:r>
          </a:p>
          <a:p>
            <a:r>
              <a:rPr lang="hu-HU" dirty="0" smtClean="0"/>
              <a:t>A 44 kiírásból 36 kiemelt, 7 standard és 1 egyszerűsített eljárásrenddel kerül meghirdetésre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4303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2015. </a:t>
            </a:r>
            <a:r>
              <a:rPr lang="hu-HU" sz="3600" b="1" dirty="0" smtClean="0">
                <a:solidFill>
                  <a:schemeClr val="bg1"/>
                </a:solidFill>
              </a:rPr>
              <a:t>II. </a:t>
            </a:r>
            <a:r>
              <a:rPr lang="hu-HU" sz="3600" b="1" dirty="0">
                <a:solidFill>
                  <a:schemeClr val="bg1"/>
                </a:solidFill>
              </a:rPr>
              <a:t>félévében </a:t>
            </a:r>
            <a:r>
              <a:rPr lang="hu-HU" sz="3600" b="1" dirty="0" smtClean="0">
                <a:solidFill>
                  <a:schemeClr val="bg1"/>
                </a:solidFill>
              </a:rPr>
              <a:t>megjelentetni </a:t>
            </a:r>
            <a:r>
              <a:rPr lang="hu-HU" sz="3600" b="1" dirty="0">
                <a:solidFill>
                  <a:schemeClr val="bg1"/>
                </a:solidFill>
              </a:rPr>
              <a:t>tervezett </a:t>
            </a:r>
            <a:r>
              <a:rPr lang="hu-HU" sz="3600" b="1" dirty="0" smtClean="0">
                <a:solidFill>
                  <a:schemeClr val="bg1"/>
                </a:solidFill>
              </a:rPr>
              <a:t>felhívások (ÉFK alapján)</a:t>
            </a:r>
            <a:endParaRPr lang="hu-H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27683"/>
              </p:ext>
            </p:extLst>
          </p:nvPr>
        </p:nvGraphicFramePr>
        <p:xfrm>
          <a:off x="179388" y="1268760"/>
          <a:ext cx="8785225" cy="4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228"/>
                <a:gridCol w="5040560"/>
                <a:gridCol w="1008112"/>
                <a:gridCol w="792088"/>
                <a:gridCol w="100823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azonosító jele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neve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keretösszege</a:t>
                      </a:r>
                      <a:b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</a:b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2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módja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2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tervezett ideje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KEHOP-1.1.0.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Vízgazdálkodással és az éghajlatváltozás hatásaival kapcsolatos tervezés, informatikai és monitoring fejlesztés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12,71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KEHOP-1.2.0.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Klímastratégiák kidolgozásához kapcsolódó módszertan- és kapacitásfejlesztés, valamint szemléletformálás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KEHOP-1.2.1.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Helyi klímastratégiák kidolgozása, valamint a klímatudatosságot erősítő szemléletformálás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1,59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KEHOP-1.3.0.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Fenntartható vízgazdálkodás infrastrukturális feltételeinek javítása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77,76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KEHOP-1.4.0.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Árvízvédelmi fejlesztések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169,20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KEHOP-1.5.0.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Dombvidéki vízgazdálkodás fejlesztése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9,13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KEHOP-1.6.0.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Katasztrófavédelmi rendszerek fejlesztése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44,93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1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Kiemelt fejlesztések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Szabolcs-Szatmár-Bereg megyében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063590"/>
              </p:ext>
            </p:extLst>
          </p:nvPr>
        </p:nvGraphicFramePr>
        <p:xfrm>
          <a:off x="428625" y="1412776"/>
          <a:ext cx="8229600" cy="53031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03015"/>
                <a:gridCol w="2016224"/>
                <a:gridCol w="1872208"/>
                <a:gridCol w="1080120"/>
                <a:gridCol w="2358033"/>
              </a:tblGrid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Azonosító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Cím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Kedvezményezett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Támogatás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Szakmai elvárások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KEHOP-1.2.0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Éghajlat-változási Platform létrehozása Szabolcs-Szatmár-Bereg megyében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Szabolcs-Szatmár-Bereg Megyei Önkormányzat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projekttel szembeni szakmai elvárás megyei szintű klímastratégiai dokumentumok kidolgozása, széleskörű szemléletformálási program megvalósítása Szabolcs-Szatmár-Bereg megyében.</a:t>
                      </a: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dirty="0">
                          <a:effectLst/>
                        </a:rPr>
                        <a:t>KEHOP-1.3.0.</a:t>
                      </a: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dirty="0">
                          <a:effectLst/>
                        </a:rPr>
                        <a:t>Tájgazdálkodási infrastruktúra fejlesztése a Beregben és benne a Beregi árvízszint-csökkentő tározó területén</a:t>
                      </a: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dirty="0">
                          <a:effectLst/>
                        </a:rPr>
                        <a:t>Országos Vízügyi Főigazgatóság és a Felső-Tisza-vidéki Vízügyi Igazgatóság konzorciuma</a:t>
                      </a: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1,2 milliárd Ft</a:t>
                      </a:r>
                      <a:endParaRPr lang="hu-HU" sz="1400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dirty="0">
                          <a:effectLst/>
                        </a:rPr>
                        <a:t>A projekttel szembeni szakmai elvárás a tájgazdálkodási célú infrastruktúra kiépítése a Beregi-tározó területén és környezetében.</a:t>
                      </a: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KEHOP-1.4.0.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VTT Felső-Tisza árvízvédelmi rendszerének kiépítése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Tisza-Túr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tározó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Vízügyi Főigazgatóság és a Felső-Tisza-vidéki Vízügyi Igazgatóság konzorciuma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milliárd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projekttel szembeni szakmai elvárás a Vásárhelyi Terv Továbbfejlesztése (a továbbiakban: VTT) program keretében a Felső-Tisza árvízi biztonságának javítása árapasztó rendszer kiépítésével.</a:t>
                      </a: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95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Kiemelt fejlesztések 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Szabolcs-Szatmár-Bereg megyében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885737"/>
              </p:ext>
            </p:extLst>
          </p:nvPr>
        </p:nvGraphicFramePr>
        <p:xfrm>
          <a:off x="428625" y="1412776"/>
          <a:ext cx="8229600" cy="41563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18456"/>
                <a:gridCol w="2088232"/>
                <a:gridCol w="1831072"/>
                <a:gridCol w="1337280"/>
                <a:gridCol w="1954560"/>
              </a:tblGrid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Azonosító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Cím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Kedvezményezett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Támogatás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Szakmai elvárások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KEHOP-1.4.0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Árvízvédelmi védvonalak mértékadó árvízszintre történő kiépítése, védvonalak terhelésének csökkentése a Felső-Tiszán, Tivadari híd és környezete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Vízügyi Főigazgatóság és a Felső-Tisza-vidéki Vízügyi Igazgatóság konzorciuma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milliárd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projekttel szembeni szakmai elvárás a VTT program keretében a Felső-Tisza árvízi biztonságának javítása a védvonalak mértékadó szintre történő kiépítésével.</a:t>
                      </a: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KEHOP-1.4.0.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Árvízvédelmi védvonalak mértékadó árvízszintre történő kiépítése, védvonalak terhelésének csökkentése a Felső-Tiszán, a Tivadari híd feletti szakaszon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Vízügyi Főigazgatóság és a Felső-Tisza-vidéki Vízügyi Igazgatóság konzorciuma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milliárd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projekttel szembeni szakmai elvárás a VTT program keretében a Felső-Tisza árvízi biztonságának javítása a védvonalak mértékadó szintre történő kiépítésével.</a:t>
                      </a: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9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Megjelent vagy megjelentetni tervezett további felhívások (ÉFK alapján</a:t>
            </a:r>
            <a:r>
              <a:rPr lang="hu-HU" b="1" dirty="0" smtClean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679682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4536504"/>
                <a:gridCol w="864096"/>
                <a:gridCol w="936104"/>
                <a:gridCol w="1018456"/>
              </a:tblGrid>
              <a:tr h="1388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azonosító jele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neve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keret-összege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</a:b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módja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tervezett ideje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6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KEHOP-2.1.2.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egyes, derogációval érintett ivóvízminőség-javító projektek megvalósítására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2,33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6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KEHOP-2.1.3.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az ammónium-ionnal érintett ivóvízminőség-javító projektek megvalósítására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6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KEHOP-2.1.5.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ivóvízellátó hálózatok rekonstrukciójának megvalósítására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27,70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77625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szennyvízelvezetés és </a:t>
                      </a:r>
                      <a:r>
                        <a:rPr lang="hu-HU" sz="1400" b="1" kern="12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-tisztítás</a:t>
                      </a: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szennyvízkezelés megvalósítására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28,24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július</a:t>
                      </a:r>
                    </a:p>
                  </a:txBody>
                  <a:tcPr marL="47625" marR="47625" anchor="ctr"/>
                </a:tc>
              </a:tr>
              <a:tr h="81547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a fejlesztési kötelezettséggel rendelkező települések számára szennyvízelvezetéssel és </a:t>
                      </a:r>
                      <a:r>
                        <a:rPr lang="hu-HU" sz="1400" b="1" kern="12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-kezeléssel</a:t>
                      </a: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kapcsolatos fejlesztések megvalósítására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97,00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</a:p>
                  </a:txBody>
                  <a:tcPr marL="47625" marR="47625" anchor="ctr"/>
                </a:tc>
              </a:tr>
              <a:tr h="84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KEHOP-2.3.0.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Felhívás a szennyvíziszap optimális hasznosítása érdekében szükséges beruházások, fejlesztések megvalósítására, energiahatékonysági elemekkel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50,00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Kiemelt ivóvízminőség-javító fejlesztések 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Szabolcs-Szatmár-Bereg megyében</a:t>
            </a:r>
            <a:endParaRPr lang="hu-H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48503"/>
              </p:ext>
            </p:extLst>
          </p:nvPr>
        </p:nvGraphicFramePr>
        <p:xfrm>
          <a:off x="323527" y="1916832"/>
          <a:ext cx="8568954" cy="22389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36105"/>
                <a:gridCol w="3024336"/>
                <a:gridCol w="3312368"/>
                <a:gridCol w="1296145"/>
              </a:tblGrid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Azonosító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Cím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Kedvezményezett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Támogatás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KEHOP-2.1.2.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Tiszadob és Tiszadada Ivóvízminőség-javító programja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Tiszadob Nagyközség Önkormányzata és Tiszadada Község Önkormányzata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KEHOP-2.1.3.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Vízminőség-javítás Nyírlugos város szolgáltatási területén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Nyírlugos Város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r>
                        <a:rPr lang="hu-H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KEHOP-2.1.3.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Tiszaeszlár ivóvízminőség-javítási projekt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Tiszaeszlár 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76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Kiemelt szennyvízkezelési fejlesztések 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Szabolcs-Szatmár-Bereg megyében</a:t>
            </a:r>
            <a:endParaRPr lang="hu-H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43611"/>
              </p:ext>
            </p:extLst>
          </p:nvPr>
        </p:nvGraphicFramePr>
        <p:xfrm>
          <a:off x="323527" y="1268760"/>
          <a:ext cx="8568954" cy="46469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36105"/>
                <a:gridCol w="3024336"/>
                <a:gridCol w="3312368"/>
                <a:gridCol w="1296145"/>
              </a:tblGrid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Azonosító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Cím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Kedvezményezett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Támogatás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Tunyogmatolcs és térsége csatornamű építés II. ütem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Tunyogmatolcs 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milliárd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kállósemjéni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szennyvíztisztító telep bővítése és korszerűsítése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Kállósemjén Nagyközség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Gávavencsellő község szennyvízcsatornázása (II. ütem) és szennyvíztisztító telep létesítése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Gávavencsellő Nagyközség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981</a:t>
                      </a:r>
                      <a:r>
                        <a:rPr lang="hu-H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Vásárosnamény-Gergelyiugornya szennyvíztisztító telep és szennyvízelvezető hálózat építése Jánd településen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Jánd-Vásárosnamény-Gergelyiugornya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Víziközmű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Beruházási Társulás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881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Tiszadada község szennyvízelvezetése és szennyvíztisztítása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Tiszadada 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832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KEHOP-2.2.1.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Szamosszeg–Nagydobos–Nyírparasznya települések szennyvíztisztító telepének bővítése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Szamosszeg-Nagydobos-Nyírparasznya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Szennyvízközmű Beruházási Társulás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06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Kiemelt szennyvízkezelési fejlesztések 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Szabolcs-Szatmár-Bereg megyében</a:t>
            </a:r>
            <a:endParaRPr lang="hu-H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597953"/>
              </p:ext>
            </p:extLst>
          </p:nvPr>
        </p:nvGraphicFramePr>
        <p:xfrm>
          <a:off x="323527" y="1412776"/>
          <a:ext cx="8568954" cy="33584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36105"/>
                <a:gridCol w="3024336"/>
                <a:gridCol w="3312368"/>
                <a:gridCol w="1296145"/>
              </a:tblGrid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Azonosító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Cím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Kedvezményezett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Támogatás</a:t>
                      </a:r>
                      <a:endParaRPr lang="hu-HU" sz="1400" b="1" dirty="0">
                        <a:effectLst/>
                      </a:endParaRPr>
                    </a:p>
                  </a:txBody>
                  <a:tcPr marL="41648" marR="41648" marT="39982" marB="39982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Balkány Város szennyvízelvezetése és szennyvíztisztítása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Balkány Város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milliárd</a:t>
                      </a:r>
                      <a:r>
                        <a:rPr lang="hu-H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Fehérgyarmat Város szennyvíztisztítása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Fehérgyarmat Város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Kölcse Nagyközség szennyvíztisztító telep bővítése és korszerűsítése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Kölcse Nagyközség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Tarpa Nagyközség szennyvíztisztításának bővítése és korszerűsítése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Tarpa Nagyközség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  <a:tr h="55974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KEHOP-2.2.2.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Túrricse Község szennyvíztisztító telep bővítése és korszerűsítése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Túrricse Községi Önkormányzata a 339/2014. (XII. 19.) Korm. rendelet szerint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 millió Ft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61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4524" y="1772816"/>
            <a:ext cx="770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 KEHOP fejlesztési irányainak bemutatása</a:t>
            </a:r>
            <a:endParaRPr lang="hu-HU" sz="3600" dirty="0">
              <a:solidFill>
                <a:srgbClr val="003399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1008"/>
            <a:ext cx="35639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501008"/>
            <a:ext cx="31353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003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2"/>
          <p:cNvSpPr>
            <a:spLocks noChangeArrowheads="1"/>
          </p:cNvSpPr>
          <p:nvPr/>
        </p:nvSpPr>
        <p:spPr bwMode="auto">
          <a:xfrm>
            <a:off x="0" y="6583363"/>
            <a:ext cx="3875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Fotók: 168ora.hu, </a:t>
            </a:r>
            <a:r>
              <a:rPr lang="hu-HU" sz="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helioactive.hu</a:t>
            </a:r>
            <a:r>
              <a:rPr lang="hu-HU" sz="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9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keszenlet.hu</a:t>
            </a:r>
            <a:r>
              <a:rPr lang="hu-HU" sz="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0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95546"/>
              </p:ext>
            </p:extLst>
          </p:nvPr>
        </p:nvGraphicFramePr>
        <p:xfrm>
          <a:off x="179513" y="1417637"/>
          <a:ext cx="8784974" cy="523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16"/>
                <a:gridCol w="5412971"/>
                <a:gridCol w="720080"/>
                <a:gridCol w="864096"/>
                <a:gridCol w="1008111"/>
              </a:tblGrid>
              <a:tr h="1165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azonosító jele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neve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keret-összege</a:t>
                      </a: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</a:b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2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meghir-detésének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módja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2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tervezett ideje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3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KEHOP-3.1.1.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települési hulladékgyűjtési, szállítási és előkezelő rendszerek fejlesztése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400" b="1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3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KEHOP-3.1.2.</a:t>
                      </a:r>
                      <a:endParaRPr lang="hu-HU" sz="1400" b="1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biológiailag lebomló hulladék eltérítése a hulladéklerakóktól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822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KEHOP-3.1.3.</a:t>
                      </a:r>
                      <a:endParaRPr lang="hu-HU" sz="1400" b="1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háztartásokból származó elektromos és elektronikus hulladékok, elem és akkumulátor, egyéb veszélyes hulladékok gyűjtésének és előkezelésének fejlesztése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3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KEHOP-3.1.4.</a:t>
                      </a:r>
                      <a:endParaRPr lang="hu-HU" sz="1400" b="1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Szemléletformálás a hulladékképződés megelőzésére</a:t>
                      </a:r>
                      <a:endParaRPr lang="hu-HU" sz="1400" b="1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55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KEHOP-3.2.1.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Az előkezelés, a hasznosítás és az ártalmatlanítás alrendszereinek fejlesztése a települési hulladék vonatkozásában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19,30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3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KEHOP-3.2.3.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fővárosi hulladékhasznosítás komplexitásának fejlesztése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7,40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53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KEHOP-3.3.0.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Szennyezett területek kármentesítése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22,80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2015. II. félévében megjelentetni tervezett további felhívások (ÉFK alapján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26776"/>
              </p:ext>
            </p:extLst>
          </p:nvPr>
        </p:nvGraphicFramePr>
        <p:xfrm>
          <a:off x="457200" y="1417638"/>
          <a:ext cx="8229600" cy="372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3744416"/>
                <a:gridCol w="1728192"/>
                <a:gridCol w="936104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azonosító jele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neve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keretösszege</a:t>
                      </a:r>
                      <a:b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</a:b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módja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</a:t>
                      </a:r>
                      <a:r>
                        <a:rPr lang="hu-HU" sz="1400" dirty="0" err="1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meghirde-tésének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tervezett ideje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KEHOP-4.1.0.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Élőhelyek és fajok természetvédelmi helyzetének javítása, a természetvédelmi kezelés és bemutatás infrastruktúrájának fejlesztése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18,42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augusztus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KEHOP-4.2.0.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természetvédelmi őrszolgálat és monitorozó rendszer fejlesztése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1,59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október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KEHOP-4.3.0.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közösségi jelentőségű természeti értékek hosszú távú megőrzését és fejlesztését, valamint az EU Biológiai Sokféleség Stratégia 2020 célkitűzéseinek hazai szintű megvalósítását megalapozó stratégiai vizsgálatok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1,07</a:t>
                      </a:r>
                      <a:b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[ebből </a:t>
                      </a:r>
                      <a:r>
                        <a:rPr lang="hu-H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VEKOP: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0,32]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október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2015. II. félévében megjelentetni tervezett további felhívások (ÉFK alapján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77079"/>
              </p:ext>
            </p:extLst>
          </p:nvPr>
        </p:nvGraphicFramePr>
        <p:xfrm>
          <a:off x="1" y="1142997"/>
          <a:ext cx="9143998" cy="575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609"/>
                <a:gridCol w="5280586"/>
                <a:gridCol w="960106"/>
                <a:gridCol w="960106"/>
                <a:gridCol w="891591"/>
              </a:tblGrid>
              <a:tr h="396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7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azonosító jele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neve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keretösszege</a:t>
                      </a:r>
                      <a:b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</a:br>
                      <a: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meghirdetésének módja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Felhívás meghirdetésének tervezett ideje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KEHOP-5.1.1.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Megújuló alapú zöldáram-termelés elősegítése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10,00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KEHOP-5.2.1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Egyházi fenntartású kórházak, valamint a Magyar Honvédség Egészségügyi Központ épületenergetikai fejlesztése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július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KEHOP-5.2.2.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Kormányhivatalok épületenergetikai fejlesztései megújuló energiaforrás hasznosításának lehetőségével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20,00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KEHOP-5.2.3.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Rendvédelmi szervek épületenergetikai fejlesztései megújuló energiaforrás hasznosításának lehetőségével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3,50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KEHOP-5.2.4.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Igazságügyi igazgatási szervek épületenergetikai fejlesztései megújuló energiaforrás hasznosításának lehetőségével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2,00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KEHOP-5.2.5.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Központi költségvetési szervek és más állami szervezetek tulajdonában álló oktatási és nevelési intézmények épületenergetikai fejlesztései megújuló energiaforrás hasznosításának lehetőségével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6,20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KEHOP-5.2.6.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Állami egészségügyi intézmények épületenergetikai fejlesztései megújuló energiaforrás hasznosításának lehetőségével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6,00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KEHOP-5.2.7.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Egyházak épületenergetikai fejlesztései megújuló energiaforrás hasznosításának lehetőségével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5,00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KEHOP-5.2.8.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Önkormányzati tulajdonú középületek energetikai fejlesztései megújuló energiaforrás hasznosításának lehetőségével a Közép-magyarországi régióban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6,80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KEHOP-5.2.9.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A Közbeszerzési és Ellátási Főigazgatóság által üzemeltetett kormányzati épületek energetikai felújítása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10,00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november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KEHOP-5.3.1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 err="1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Távhő-szektor</a:t>
                      </a: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energetikai korszerűsítése megújuló energiaforrás felhasználásának lehetőségével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5,00</a:t>
                      </a:r>
                      <a:endParaRPr lang="hu-HU" sz="10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KEHOP-5.3.2.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Helyi hő és hűtési igény kielégítése megújuló energiaforrásokkal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5,00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standard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december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KEHOP-5.4.1.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Szemléletformálási programok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egyszerűsített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b="1" dirty="0">
                          <a:solidFill>
                            <a:srgbClr val="FF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  <a:tr h="37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KEHOP-5.4.2.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Zöldkarikás Játékok – Komplex szemléletformálási program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kiemelt</a:t>
                      </a:r>
                      <a:endParaRPr lang="hu-H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hu-HU" sz="105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szeptember</a:t>
                      </a:r>
                      <a:endParaRPr lang="hu-H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9525" anchor="ctr"/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2015. II. félévében megjelentetni tervezett további felhívások (ÉFK alapján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4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8532440" cy="1756791"/>
          </a:xfrm>
        </p:spPr>
        <p:txBody>
          <a:bodyPr>
            <a:normAutofit fontScale="62500" lnSpcReduction="20000"/>
          </a:bodyPr>
          <a:lstStyle/>
          <a:p>
            <a:pPr marL="0" lvl="1" indent="0">
              <a:lnSpc>
                <a:spcPct val="150000"/>
              </a:lnSpc>
              <a:buNone/>
              <a:defRPr/>
            </a:pPr>
            <a:r>
              <a:rPr lang="hu-HU" sz="29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900" b="1" i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prioritástengely </a:t>
            </a:r>
            <a:r>
              <a:rPr lang="hu-HU" sz="29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kialakításának indokai</a:t>
            </a:r>
            <a:r>
              <a:rPr lang="hu-HU" sz="2900" b="1" i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sz="2900" i="1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30000"/>
              </a:lnSpc>
              <a:buNone/>
              <a:defRPr/>
            </a:pPr>
            <a:r>
              <a:rPr lang="hu-HU" sz="2600" b="1" i="1" dirty="0">
                <a:latin typeface="Times New Roman" pitchFamily="18" charset="0"/>
                <a:cs typeface="Times New Roman" pitchFamily="18" charset="0"/>
              </a:rPr>
              <a:t>Előrejelzések szerint a légkör elmúlt évtizedekben mért felmelegedése folytatódik</a:t>
            </a:r>
          </a:p>
          <a:p>
            <a:pPr marL="457200" lvl="1" indent="-4572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2600" i="1" dirty="0">
                <a:latin typeface="Times New Roman" pitchFamily="18" charset="0"/>
                <a:cs typeface="Times New Roman" pitchFamily="18" charset="0"/>
              </a:rPr>
              <a:t>Szélsőséges meteorológiai és hidrológiai helyzetek gyakorisága nő</a:t>
            </a:r>
          </a:p>
          <a:p>
            <a:pPr marL="457200" lvl="1" indent="-4572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2600" i="1" dirty="0">
                <a:latin typeface="Times New Roman" pitchFamily="18" charset="0"/>
                <a:cs typeface="Times New Roman" pitchFamily="18" charset="0"/>
              </a:rPr>
              <a:t>Kiemelkedő jelentőségű hatások: aszály, árvíz, belvíz, hőhullámok, fokozódó erdőtűzveszély, csökkenő </a:t>
            </a:r>
            <a:r>
              <a:rPr lang="hu-HU" sz="2600" i="1" dirty="0" err="1">
                <a:latin typeface="Times New Roman" pitchFamily="18" charset="0"/>
                <a:cs typeface="Times New Roman" pitchFamily="18" charset="0"/>
              </a:rPr>
              <a:t>biodiverzitás</a:t>
            </a:r>
            <a:endParaRPr lang="hu-HU" sz="2600" i="1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3097559"/>
            <a:ext cx="4084588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Magyarország víztöbblet és vízhiány kettős szorításában: </a:t>
            </a:r>
          </a:p>
          <a:p>
            <a:pPr marL="285750" lvl="1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Átlagosan minden második év aszályos</a:t>
            </a:r>
          </a:p>
          <a:p>
            <a:pPr marL="285750" lvl="1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Utóbbi 57 évből 3 esetében nem volt belvízvédekezés</a:t>
            </a:r>
          </a:p>
          <a:p>
            <a:pPr marL="285750" lvl="1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Árvizek által veszélyeztetett terület ország területének 23%-a – egyik legmagasabb arány Európában</a:t>
            </a:r>
          </a:p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1" name="Picture 2" descr="http://www.ofi.hu/site/upload/2009/06/eghajlatvaltozas_14_11_modul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5965" r="3844" b="8589"/>
          <a:stretch>
            <a:fillRect/>
          </a:stretch>
        </p:blipFill>
        <p:spPr bwMode="auto">
          <a:xfrm>
            <a:off x="4480124" y="2924944"/>
            <a:ext cx="444785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611560" y="36637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prioritás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A klímaváltozás hatásaihoz való alkalmazkodás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7" name="Szövegdoboz 3"/>
          <p:cNvSpPr txBox="1">
            <a:spLocks noChangeArrowheads="1"/>
          </p:cNvSpPr>
          <p:nvPr/>
        </p:nvSpPr>
        <p:spPr bwMode="auto">
          <a:xfrm>
            <a:off x="4836949" y="5405430"/>
            <a:ext cx="38163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900" dirty="0">
                <a:solidFill>
                  <a:prstClr val="black"/>
                </a:solidFill>
              </a:rPr>
              <a:t>Árvízszint változások a Tiszán és mellékfolyóin. Forrás: </a:t>
            </a:r>
            <a:r>
              <a:rPr lang="hu-HU" sz="900" dirty="0" err="1">
                <a:solidFill>
                  <a:prstClr val="black"/>
                </a:solidFill>
              </a:rPr>
              <a:t>tankonyvtar.hu</a:t>
            </a:r>
            <a:r>
              <a:rPr lang="hu-HU" sz="11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4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995584" cy="134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:\NÉS\606x341_234680_aszaly-es-ehinseg-namibiab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7383"/>
            <a:ext cx="1995217" cy="13341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11300" y="2420888"/>
            <a:ext cx="610491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Hatékony </a:t>
            </a: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alkalmazkodás társadalmi feltételeinek elősegítése </a:t>
            </a:r>
          </a:p>
          <a:p>
            <a:pPr algn="just">
              <a:lnSpc>
                <a:spcPct val="130000"/>
              </a:lnSpc>
              <a:defRPr/>
            </a:pPr>
            <a:r>
              <a:rPr lang="hu-HU" sz="1500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     (szemléletformálás, helyi klímastratégiák kidolgozása)</a:t>
            </a:r>
          </a:p>
          <a:p>
            <a:pPr marL="285750" indent="-28575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Vízkészletekkel történő fenntartható gazdálkodáshoz szükséges feltételek javítása </a:t>
            </a:r>
            <a:r>
              <a:rPr lang="hu-HU" sz="1500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(belvizek elleni védekezés, vízvisszatartás aszályos időszakokra)</a:t>
            </a:r>
          </a:p>
          <a:p>
            <a:pPr marL="285750" indent="-28575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vizek okozta kártételekkel szembeni ellenálló-képesség fejlesztése </a:t>
            </a:r>
          </a:p>
          <a:p>
            <a:pPr algn="just">
              <a:lnSpc>
                <a:spcPct val="130000"/>
              </a:lnSpc>
              <a:defRPr/>
            </a:pPr>
            <a:r>
              <a:rPr lang="hu-HU" sz="1500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     (sík- és dombvidéken önkormányzati, állami árvízvédelmi művek </a:t>
            </a:r>
            <a:r>
              <a:rPr lang="hu-HU" sz="1500" i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	fejlesztése)</a:t>
            </a:r>
            <a:endParaRPr lang="hu-HU" sz="1500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1560" y="36637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prioritás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A klímaváltozás hatásaihoz való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alkalmazkodás (318 milliárd Ft)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1301" y="1252189"/>
            <a:ext cx="7972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Intézkedéss</a:t>
            </a:r>
            <a:r>
              <a:rPr lang="hu-HU" altLang="hu-HU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truktúra: </a:t>
            </a:r>
          </a:p>
          <a:p>
            <a:pPr marL="285750" indent="-28575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Vízgazdálkodással és az éghajlatváltozás hatásaival kapcsolatos adat- és tudásbázisok fejlesztése</a:t>
            </a:r>
          </a:p>
          <a:p>
            <a:pPr algn="just">
              <a:lnSpc>
                <a:spcPct val="130000"/>
              </a:lnSpc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1500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(vízügyi és klímaváltozással kapcsolatos modellezés és adatbázis-építés) </a:t>
            </a:r>
          </a:p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Téglalap 6"/>
          <p:cNvSpPr>
            <a:spLocks noChangeArrowheads="1"/>
          </p:cNvSpPr>
          <p:nvPr/>
        </p:nvSpPr>
        <p:spPr bwMode="auto">
          <a:xfrm>
            <a:off x="411300" y="4613796"/>
            <a:ext cx="6298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 személy- és vagyonbiztonság növelése céljából a katasztrófavédelmi beavatkozások hatékonyságának fokozása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i="1" dirty="0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(katasztrófavédelmi értékelés és infrastruktúra fejlesztése) </a:t>
            </a:r>
          </a:p>
        </p:txBody>
      </p:sp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402871" y="5563732"/>
            <a:ext cx="7499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vízügyi igazgatási szervek, önkormányzatok, vízi közmű tulajdonosok</a:t>
            </a:r>
          </a:p>
        </p:txBody>
      </p:sp>
    </p:spTree>
    <p:extLst>
      <p:ext uri="{BB962C8B-B14F-4D97-AF65-F5344CB8AC3E}">
        <p14:creationId xmlns:p14="http://schemas.microsoft.com/office/powerpoint/2010/main" val="3366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78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5653" y="1475656"/>
            <a:ext cx="4572000" cy="4239345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sz="18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indokai:</a:t>
            </a:r>
          </a:p>
          <a:p>
            <a:pPr marL="57150" indent="0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víziközmű-szolgáltatás fejlesztése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több mint 500 projekt a 2007-2013 időszakban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további beruházások szükségessége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kiemelt figyelem a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víziközmű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rendszerek hatékonyságát növelő beruházásokra</a:t>
            </a:r>
            <a:endParaRPr lang="hu-HU" sz="1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7150" indent="0">
              <a:lnSpc>
                <a:spcPct val="130000"/>
              </a:lnSpc>
              <a:spcBef>
                <a:spcPts val="600"/>
              </a:spcBef>
              <a:buNone/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Ivóvíz: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EU-s és hazai ivóvíz-minőségi határértékek betartásának szigorú biztosítása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​​,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További felmérések az ólomcsövek előfordulásáról és intézkedés kiváltásukról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Hatékonyabb, gazdaságosabban működő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víziközmű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szektor kialakítása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5" name="Picture 2" descr="http://1.bp.blogspot.com/-dnhaEI9BTU4/UO_TN7IswkI/AAAAAAAABLc/EGbj3x5WYWY/s1600/ivoviz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53" y="1916832"/>
            <a:ext cx="4224337" cy="353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27584" y="23593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Települési vízellátás, szennyvíz-elvezetés és tisztítás, szennyvízkezelés fejlesztése</a:t>
            </a:r>
            <a:endParaRPr lang="hu-H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1434" y="1382109"/>
            <a:ext cx="2170584" cy="362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Intézkedés</a:t>
            </a:r>
            <a:r>
              <a:rPr lang="hu-HU" altLang="hu-HU" sz="18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struktúra</a:t>
            </a:r>
            <a:r>
              <a:rPr lang="hu-HU" altLang="hu-HU" sz="1800" b="1" i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hu-HU" altLang="hu-HU" sz="1800" b="1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9996" y="3435096"/>
            <a:ext cx="585333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eaLnBrk="0" hangingPunct="0">
              <a:lnSpc>
                <a:spcPct val="130000"/>
              </a:lnSpc>
              <a:spcBef>
                <a:spcPts val="600"/>
              </a:spcBef>
              <a:defRPr/>
            </a:pP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szennyvizek okozta környezetterhelések csökkentése, megelőzése a 2000 LE feletti agglomerációkban</a:t>
            </a:r>
          </a:p>
          <a:p>
            <a:pPr marL="342900" indent="-285750" eaLnBrk="0" hangingPunct="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Szennyvízelvezetéssel és kezeléssel kapcsolatos fejlesztések</a:t>
            </a:r>
          </a:p>
          <a:p>
            <a:pPr marL="342900" indent="-285750" eaLnBrk="0" hangingPunct="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Szennyvíziszap országosan egységes koncepció alapján történő hatékony kezelése és optimális hasznosítása érdekében szükséges beruházások, fejlesztések energiahatékonysági elemekkel</a:t>
            </a:r>
            <a:r>
              <a:rPr lang="hu-H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9996" y="1732627"/>
            <a:ext cx="58261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lnSpc>
                <a:spcPct val="130000"/>
              </a:lnSpc>
            </a:pPr>
            <a:r>
              <a:rPr lang="hu-H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Ivóvízminőség javítása uniós és hazai határértékek teljesítése céljából, a </a:t>
            </a:r>
            <a:r>
              <a:rPr lang="hu-H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víziközmű</a:t>
            </a:r>
            <a:r>
              <a:rPr lang="hu-H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rendszerek hatékonyabb működtetése </a:t>
            </a:r>
            <a:r>
              <a:rPr lang="hu-H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mellett</a:t>
            </a:r>
          </a:p>
          <a:p>
            <a:pPr marL="34290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hu-H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Ivóvízminőség-javítás </a:t>
            </a:r>
            <a:r>
              <a:rPr 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ivóvíz-kezelési technológiák fejlesztésével, más vízbázisra áttéréssel, térségi rendszerek kialakításával, rekonstrukcióval, illetve ezek kombinációjával</a:t>
            </a:r>
            <a:r>
              <a:rPr lang="hu-H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enviroduna.hu/images/Altmuszi4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10" y="1556792"/>
            <a:ext cx="2335668" cy="1557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alternativenergia.hu/wp-content/uploads/2013/04/1229434482szennyvizisza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10" y="3435096"/>
            <a:ext cx="2335668" cy="155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827584" y="23593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Települési vízellátás, szennyvíz-elvezetés és tisztítás, szennyvízkezelés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fejlesztése (379 milliárd Ft)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4822825" y="6627813"/>
            <a:ext cx="432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sz="9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Fotók: enviroduna.hu; pecsma.hu.</a:t>
            </a:r>
          </a:p>
        </p:txBody>
      </p:sp>
      <p:sp>
        <p:nvSpPr>
          <p:cNvPr id="13" name="Szövegdoboz 10"/>
          <p:cNvSpPr txBox="1">
            <a:spLocks noChangeArrowheads="1"/>
          </p:cNvSpPr>
          <p:nvPr/>
        </p:nvSpPr>
        <p:spPr bwMode="auto">
          <a:xfrm>
            <a:off x="279400" y="5589240"/>
            <a:ext cx="6890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vízi közmű tulajdonosok és szolgáltatók, önkormányzatok</a:t>
            </a:r>
          </a:p>
        </p:txBody>
      </p:sp>
    </p:spTree>
    <p:extLst>
      <p:ext uri="{BB962C8B-B14F-4D97-AF65-F5344CB8AC3E}">
        <p14:creationId xmlns:p14="http://schemas.microsoft.com/office/powerpoint/2010/main" val="35072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265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4000" b="1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4905106" cy="460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i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indoklása </a:t>
            </a:r>
            <a:endParaRPr lang="hu-HU" sz="1800" dirty="0">
              <a:solidFill>
                <a:srgbClr val="3366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7199" y="1886218"/>
            <a:ext cx="8256481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Uniós elvárás, hazai jogszabályhoz igazodás</a:t>
            </a:r>
            <a:r>
              <a:rPr lang="en-US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hu-HU" altLang="hu-H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2008/98 EK irányelv, egyéb kapcsolódó irányelvek </a:t>
            </a:r>
          </a:p>
          <a:p>
            <a:pPr marL="342900" indent="-34290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hulladékról szóló 2012. évi CLXXXV. törvény követelményei (hulladékgazdálkodás közszolgáltatás</a:t>
            </a:r>
            <a:r>
              <a:rPr lang="hu-HU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altLang="hu-H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defTabSz="914400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hu-HU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Alapvető célkitűzések a hulladékgazdálkodásban: </a:t>
            </a:r>
          </a:p>
          <a:p>
            <a:pPr marL="342900" indent="-34290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hulladék mennyiségének csökkentése, hulladékkeletkezés </a:t>
            </a:r>
            <a:r>
              <a:rPr lang="hu-HU" altLang="hu-H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megelőzése</a:t>
            </a:r>
            <a:endParaRPr lang="hu-HU" altLang="hu-HU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lerakás helyett az újrafelhasználás/feldolgozás </a:t>
            </a:r>
            <a:r>
              <a:rPr lang="hu-HU" altLang="hu-H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ösztönzése</a:t>
            </a:r>
            <a:endParaRPr lang="en-US" altLang="hu-H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defTabSz="914400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hu-HU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Elmúlt évtizedek</a:t>
            </a:r>
            <a:r>
              <a:rPr lang="en-US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hu-HU" altLang="hu-H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ipari, mezőgazdasági, katonai tevékenysége</a:t>
            </a:r>
            <a:endParaRPr lang="hu-H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jelentős szennyeződések a talajban, felszín alatti vizekben</a:t>
            </a:r>
            <a:r>
              <a:rPr lang="en-US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hu-HU" altLang="hu-HU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 defTabSz="9144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ökoszisztémák, ivóvízbázisok veszélyben</a:t>
            </a:r>
            <a:r>
              <a:rPr lang="en-US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 </a:t>
            </a:r>
            <a:r>
              <a:rPr lang="hu-HU" altLang="hu-H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Országos Környezeti Kármentesítési Program végrehajtásához való hozzájárulás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7200" y="188640"/>
            <a:ext cx="825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Hulladékgazdálkodással és kármentesítéssel kapcsolatos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tevékenységek</a:t>
            </a:r>
            <a:endParaRPr lang="hu-H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6734" y="1755887"/>
            <a:ext cx="7985705" cy="21602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hu-HU" sz="1600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Hulladékgazdálkodással kapcsolatos irányelvek végrehajtásának elősegítése</a:t>
            </a:r>
          </a:p>
          <a:p>
            <a:pPr marL="400050">
              <a:lnSpc>
                <a:spcPct val="130000"/>
              </a:lnSpc>
              <a:defRPr/>
            </a:pPr>
            <a:r>
              <a:rPr lang="hu-HU" sz="16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Az elkülönített gyűjtési és szállítási rendszerek fejlesztése</a:t>
            </a:r>
          </a:p>
          <a:p>
            <a:pPr marL="400050">
              <a:lnSpc>
                <a:spcPct val="130000"/>
              </a:lnSpc>
              <a:defRPr/>
            </a:pPr>
            <a:r>
              <a:rPr lang="hu-HU" sz="16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Hulladékkezelési létesítmények hálózatának rendszerszerű fejlesztése (beleértve az előkezelés, a hasznosítás és az ártalmatlanítás alrendszereit)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hu-HU" sz="1600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Szennyezett területek kármentesítése</a:t>
            </a:r>
          </a:p>
          <a:p>
            <a:pPr marL="400050">
              <a:lnSpc>
                <a:spcPct val="130000"/>
              </a:lnSpc>
              <a:defRPr/>
            </a:pPr>
            <a:r>
              <a:rPr lang="hu-HU" sz="16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Országos Környezeti Kármentesítési Program végrehajtása</a:t>
            </a:r>
          </a:p>
        </p:txBody>
      </p:sp>
      <p:pic>
        <p:nvPicPr>
          <p:cNvPr id="5" name="Picture 2" descr="Átalakul a szilárd hulladékgazdálkodási rendsz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51" y="4015674"/>
            <a:ext cx="2016223" cy="1204829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areh.hu/wp-content/gallery/illusztraciok/hulladekhasznositas_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7590"/>
            <a:ext cx="2014165" cy="1320996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19384"/>
            <a:ext cx="1369907" cy="1951202"/>
          </a:xfrm>
          <a:prstGeom prst="rect">
            <a:avLst/>
          </a:prstGeom>
          <a:ln>
            <a:noFill/>
          </a:ln>
          <a:effectLst>
            <a:reflection blurRad="12700" endPos="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églalap 9"/>
          <p:cNvSpPr/>
          <p:nvPr/>
        </p:nvSpPr>
        <p:spPr>
          <a:xfrm>
            <a:off x="546734" y="188094"/>
            <a:ext cx="8104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 startAt="3"/>
            </a:pP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prioritás: </a:t>
            </a:r>
            <a:r>
              <a:rPr lang="hu-H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Hulladékgazdálkodással és kármentesítéssel kapcsolatos </a:t>
            </a:r>
            <a:r>
              <a:rPr lang="hu-H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tevékenységek (122 milliárd Ft)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41434" y="1382109"/>
            <a:ext cx="2170584" cy="36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b="1" i="1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Intézkedés</a:t>
            </a:r>
            <a:r>
              <a:rPr lang="hu-HU" altLang="hu-HU" sz="1800" b="1" i="1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struktúra:</a:t>
            </a:r>
            <a:endParaRPr lang="hu-HU" altLang="hu-HU" sz="1800" b="1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Téglalap 2"/>
          <p:cNvSpPr>
            <a:spLocks noChangeArrowheads="1"/>
          </p:cNvSpPr>
          <p:nvPr/>
        </p:nvSpPr>
        <p:spPr bwMode="auto">
          <a:xfrm>
            <a:off x="0" y="6542088"/>
            <a:ext cx="2625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algn="just">
              <a:lnSpc>
                <a:spcPct val="150000"/>
              </a:lnSpc>
            </a:pP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Fotók: 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szelektív.hu</a:t>
            </a: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dareh.hu</a:t>
            </a:r>
            <a:r>
              <a:rPr lang="hu-H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Szövegdoboz 8"/>
          <p:cNvSpPr txBox="1">
            <a:spLocks noChangeArrowheads="1"/>
          </p:cNvSpPr>
          <p:nvPr/>
        </p:nvSpPr>
        <p:spPr bwMode="auto">
          <a:xfrm>
            <a:off x="295567" y="5517232"/>
            <a:ext cx="83840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Fő kedvezményezettek: </a:t>
            </a:r>
            <a:r>
              <a:rPr lang="hu-H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önkormányzatok és társulásaik, állami vagyonkezelésért felelős szervezetek</a:t>
            </a:r>
          </a:p>
        </p:txBody>
      </p:sp>
    </p:spTree>
    <p:extLst>
      <p:ext uri="{BB962C8B-B14F-4D97-AF65-F5344CB8AC3E}">
        <p14:creationId xmlns:p14="http://schemas.microsoft.com/office/powerpoint/2010/main" val="2316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2643</Words>
  <Application>Microsoft Office PowerPoint</Application>
  <PresentationFormat>Diavetítés a képernyőre (4:3 oldalarány)</PresentationFormat>
  <Paragraphs>487</Paragraphs>
  <Slides>33</Slides>
  <Notes>23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Office-téma</vt:lpstr>
      <vt:lpstr>9_Office-téma</vt:lpstr>
      <vt:lpstr>10_Office-téma</vt:lpstr>
      <vt:lpstr>16_Office-téma</vt:lpstr>
      <vt:lpstr>28_Office-téma</vt:lpstr>
      <vt:lpstr>A felzárkóztatás,  a versenyképesség növelése környezeti és energetikai célú támogatások igénybevételével.  A Környezeti és Energiahatékonysági Operatív Program (KEHOP) bemutatása</vt:lpstr>
      <vt:lpstr>Felzárkóztatás, versenyképesség -- KEHOP</vt:lpstr>
      <vt:lpstr>PowerPoint bemutató</vt:lpstr>
      <vt:lpstr>PowerPoint bemutató</vt:lpstr>
      <vt:lpstr>PowerPoint bemutató</vt:lpstr>
      <vt:lpstr> </vt:lpstr>
      <vt:lpstr>PowerPoint bemutató</vt:lpstr>
      <vt:lpstr> </vt:lpstr>
      <vt:lpstr>PowerPoint bemutató</vt:lpstr>
      <vt:lpstr>PowerPoint bemutató</vt:lpstr>
      <vt:lpstr>PowerPoint bemutató</vt:lpstr>
      <vt:lpstr>Energetikai fejlesztések a Környezeti és Energiahatékonysági Operatív Programban</vt:lpstr>
      <vt:lpstr> Intézkedés: Hálózatra termelő, nem épülethez kötött megújuló energiaforrás alapú zöldáram-termelés elősegítése</vt:lpstr>
      <vt:lpstr>2. Intézkedés: Épületek energiahatékonysági korszerűsítése megújuló energiaforrások alkalmazásának kombinálásával  1.</vt:lpstr>
      <vt:lpstr>2. Intézkedés: Épületek energiahatékonysági korszerűsítése megújuló energiaforrások alkalmazásának kombinálásával  2.</vt:lpstr>
      <vt:lpstr>PowerPoint bemutató</vt:lpstr>
      <vt:lpstr> </vt:lpstr>
      <vt:lpstr>Energetikai fejlesztések más operatív programokban</vt:lpstr>
      <vt:lpstr>Terület- és Településfejlesztési Operatív Program   3. és 6. prioritás</vt:lpstr>
      <vt:lpstr>Gazdaságfejlesztési és Innovációs Operatív Program 4. prioritás</vt:lpstr>
      <vt:lpstr>Versenyképes Közép- Magyarország Operatív Program 5. prioritás </vt:lpstr>
      <vt:lpstr>Éves fejlesztési keret</vt:lpstr>
      <vt:lpstr>2015. II. félévében megjelentetni tervezett felhívások (ÉFK alapján)</vt:lpstr>
      <vt:lpstr>Kiemelt fejlesztések  Szabolcs-Szatmár-Bereg megyében</vt:lpstr>
      <vt:lpstr>Kiemelt fejlesztések  Szabolcs-Szatmár-Bereg megyében</vt:lpstr>
      <vt:lpstr>Megjelent vagy megjelentetni tervezett további felhívások (ÉFK alapján)</vt:lpstr>
      <vt:lpstr>Kiemelt ivóvízminőség-javító fejlesztések  Szabolcs-Szatmár-Bereg megyében</vt:lpstr>
      <vt:lpstr>Kiemelt szennyvízkezelési fejlesztések  Szabolcs-Szatmár-Bereg megyében</vt:lpstr>
      <vt:lpstr>Kiemelt szennyvízkezelési fejlesztések  Szabolcs-Szatmár-Bereg megyében</vt:lpstr>
      <vt:lpstr>PowerPoint bemutató</vt:lpstr>
      <vt:lpstr>PowerPoint bemutató</vt:lpstr>
      <vt:lpstr>PowerPoint bemutató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Erőssné Bea</cp:lastModifiedBy>
  <cp:revision>144</cp:revision>
  <dcterms:created xsi:type="dcterms:W3CDTF">2014-03-03T11:13:53Z</dcterms:created>
  <dcterms:modified xsi:type="dcterms:W3CDTF">2015-09-23T06:25:53Z</dcterms:modified>
</cp:coreProperties>
</file>